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3"/>
  </p:notesMasterIdLst>
  <p:sldIdLst>
    <p:sldId id="309" r:id="rId6"/>
    <p:sldId id="274" r:id="rId7"/>
    <p:sldId id="313" r:id="rId8"/>
    <p:sldId id="323" r:id="rId9"/>
    <p:sldId id="276" r:id="rId10"/>
    <p:sldId id="275" r:id="rId11"/>
    <p:sldId id="322" r:id="rId12"/>
  </p:sldIdLst>
  <p:sldSz cx="17345025" cy="9752013"/>
  <p:notesSz cx="6858000" cy="1866900"/>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6" d="100"/>
          <a:sy n="86" d="100"/>
        </p:scale>
        <p:origin x="25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B040-7AAC-4A31-805D-A772300221D6}" type="datetimeFigureOut">
              <a:rPr lang="en-US" smtClean="0"/>
              <a:t>2/23/22</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a:t>Dette er visjonen </a:t>
            </a:r>
            <a:r>
              <a:rPr lang="nb-NO" sz="1700">
                <a:cs typeface="Calibri"/>
              </a:rPr>
              <a:t>vår (fra Strategi 2024)</a:t>
            </a:r>
            <a:endParaRPr lang="nb-NO"/>
          </a:p>
          <a:p>
            <a:endParaRPr lang="nb-NO"/>
          </a:p>
          <a:p>
            <a:r>
              <a:rPr lang="nb-NO" sz="1700">
                <a:cs typeface="Calibri"/>
              </a:rPr>
              <a:t>Utfyllende: </a:t>
            </a:r>
            <a:endParaRPr lang="nb-NO" sz="1700"/>
          </a:p>
          <a:p>
            <a:pPr marL="285750" indent="-285750">
              <a:buFont typeface="Arial"/>
              <a:buChar char="•"/>
            </a:pPr>
            <a:r>
              <a:rPr lang="nb-NO" sz="1700"/>
              <a:t>Vi</a:t>
            </a:r>
            <a:r>
              <a:rPr lang="nb-NO" sz="1700" baseline="0"/>
              <a:t> utdanner kandidater som skal ut i jobber som handler om å ta vare på medmennesker i alle livets faser, og </a:t>
            </a:r>
            <a:r>
              <a:rPr lang="nb-NO" sz="1700"/>
              <a:t>som er grunnleggende for at velferdssamfunnet</a:t>
            </a:r>
            <a:r>
              <a:rPr lang="nb-NO" sz="1700" baseline="0"/>
              <a:t> skal gå rundt på en best mulig </a:t>
            </a:r>
            <a:r>
              <a:rPr lang="nb-NO" sz="1700"/>
              <a:t>måte</a:t>
            </a:r>
            <a:r>
              <a:rPr lang="nb-NO" sz="1700" baseline="0"/>
              <a:t>. </a:t>
            </a:r>
            <a:endParaRPr lang="nb-NO" sz="1700">
              <a:cs typeface="Calibri"/>
            </a:endParaRPr>
          </a:p>
          <a:p>
            <a:pPr marL="285750" indent="-285750">
              <a:buFont typeface="Arial"/>
              <a:buChar char="•"/>
            </a:pPr>
            <a:r>
              <a:rPr lang="nb-NO" sz="1700" baseline="0"/>
              <a:t>Vi tilpasser oss samfunnets endringer, og skal være relevante i vår forskning og utdanning til enhver tid. </a:t>
            </a:r>
            <a:endParaRPr lang="nb-NO" sz="1700">
              <a:cs typeface="Calibri"/>
            </a:endParaRPr>
          </a:p>
          <a:p>
            <a:pPr marL="285750" indent="-285750">
              <a:buFont typeface="Arial"/>
              <a:buChar char="•"/>
            </a:pPr>
            <a:r>
              <a:rPr lang="nb-NO" sz="1700"/>
              <a:t>Som</a:t>
            </a:r>
            <a:r>
              <a:rPr lang="nb-NO" sz="1700" baseline="0"/>
              <a:t> </a:t>
            </a:r>
            <a:r>
              <a:rPr lang="nb-NO" sz="1700"/>
              <a:t>universitet kan vi styre</a:t>
            </a:r>
            <a:r>
              <a:rPr lang="nb-NO" sz="1700" baseline="0"/>
              <a:t> dette best mulig </a:t>
            </a:r>
            <a:r>
              <a:rPr lang="nb-NO" sz="1700"/>
              <a:t>selv – betingelsene</a:t>
            </a:r>
            <a:r>
              <a:rPr lang="nb-NO" sz="1700" baseline="0"/>
              <a:t> og forutsetningene </a:t>
            </a:r>
            <a:r>
              <a:rPr lang="nb-NO" sz="1700"/>
              <a:t>ligger</a:t>
            </a:r>
            <a:r>
              <a:rPr lang="nb-NO" sz="1700" baseline="0"/>
              <a:t> til rette for at vi stadig </a:t>
            </a:r>
            <a:r>
              <a:rPr lang="nb-NO" sz="1700"/>
              <a:t>kan levere bedre</a:t>
            </a:r>
            <a:r>
              <a:rPr lang="nb-NO" sz="1700" baseline="0"/>
              <a:t> </a:t>
            </a:r>
            <a:r>
              <a:rPr lang="nb-NO" sz="1700"/>
              <a:t>forskningsbasert</a:t>
            </a:r>
            <a:r>
              <a:rPr lang="nb-NO" sz="1700" baseline="0"/>
              <a:t> kunnskap og utdanning.</a:t>
            </a:r>
            <a:endParaRPr lang="nb-NO" sz="1700" baseline="0">
              <a:cs typeface="Calibri"/>
            </a:endParaRPr>
          </a:p>
        </p:txBody>
      </p:sp>
      <p:sp>
        <p:nvSpPr>
          <p:cNvPr id="4" name="Plassholder for lysbildenummer 3"/>
          <p:cNvSpPr>
            <a:spLocks noGrp="1"/>
          </p:cNvSpPr>
          <p:nvPr>
            <p:ph type="sldNum" sz="quarter" idx="10"/>
          </p:nvPr>
        </p:nvSpPr>
        <p:spPr/>
        <p:txBody>
          <a:bodyPr/>
          <a:lstStyle/>
          <a:p>
            <a:fld id="{61C6333F-E368-4746-A020-FE91A90E005B}" type="slidenum">
              <a:rPr lang="en-US" smtClean="0"/>
              <a:t>2</a:t>
            </a:fld>
            <a:endParaRPr lang="en-US"/>
          </a:p>
        </p:txBody>
      </p:sp>
    </p:spTree>
    <p:extLst>
      <p:ext uri="{BB962C8B-B14F-4D97-AF65-F5344CB8AC3E}">
        <p14:creationId xmlns:p14="http://schemas.microsoft.com/office/powerpoint/2010/main" val="382579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a:t>Dette er visjonen </a:t>
            </a:r>
            <a:r>
              <a:rPr lang="nb-NO" sz="1700">
                <a:cs typeface="Calibri"/>
              </a:rPr>
              <a:t>vår (fra Strategi 2024)</a:t>
            </a:r>
            <a:endParaRPr lang="nb-NO"/>
          </a:p>
          <a:p>
            <a:endParaRPr lang="nb-NO"/>
          </a:p>
          <a:p>
            <a:r>
              <a:rPr lang="nb-NO" sz="1700">
                <a:cs typeface="Calibri"/>
              </a:rPr>
              <a:t>Utfyllende: </a:t>
            </a:r>
            <a:endParaRPr lang="nb-NO" sz="1700"/>
          </a:p>
          <a:p>
            <a:pPr marL="285750" indent="-285750">
              <a:buFont typeface="Arial"/>
              <a:buChar char="•"/>
            </a:pPr>
            <a:r>
              <a:rPr lang="nb-NO" sz="1700"/>
              <a:t>Vi</a:t>
            </a:r>
            <a:r>
              <a:rPr lang="nb-NO" sz="1700" baseline="0"/>
              <a:t> utdanner kandidater som skal ut i jobber som handler om å ta vare på medmennesker i alle livets faser, og </a:t>
            </a:r>
            <a:r>
              <a:rPr lang="nb-NO" sz="1700"/>
              <a:t>som er grunnleggende for at velferdssamfunnet</a:t>
            </a:r>
            <a:r>
              <a:rPr lang="nb-NO" sz="1700" baseline="0"/>
              <a:t> skal gå rundt på en best mulig </a:t>
            </a:r>
            <a:r>
              <a:rPr lang="nb-NO" sz="1700"/>
              <a:t>måte</a:t>
            </a:r>
            <a:r>
              <a:rPr lang="nb-NO" sz="1700" baseline="0"/>
              <a:t>. </a:t>
            </a:r>
            <a:endParaRPr lang="nb-NO" sz="1700">
              <a:cs typeface="Calibri"/>
            </a:endParaRPr>
          </a:p>
          <a:p>
            <a:pPr marL="285750" indent="-285750">
              <a:buFont typeface="Arial"/>
              <a:buChar char="•"/>
            </a:pPr>
            <a:r>
              <a:rPr lang="nb-NO" sz="1700" baseline="0"/>
              <a:t>Vi tilpasser oss samfunnets endringer, og skal være relevante i vår forskning og utdanning til enhver tid. </a:t>
            </a:r>
            <a:endParaRPr lang="nb-NO" sz="1700">
              <a:cs typeface="Calibri"/>
            </a:endParaRPr>
          </a:p>
          <a:p>
            <a:pPr marL="285750" indent="-285750">
              <a:buFont typeface="Arial"/>
              <a:buChar char="•"/>
            </a:pPr>
            <a:r>
              <a:rPr lang="nb-NO" sz="1700"/>
              <a:t>Som</a:t>
            </a:r>
            <a:r>
              <a:rPr lang="nb-NO" sz="1700" baseline="0"/>
              <a:t> </a:t>
            </a:r>
            <a:r>
              <a:rPr lang="nb-NO" sz="1700"/>
              <a:t>universitet kan vi styre</a:t>
            </a:r>
            <a:r>
              <a:rPr lang="nb-NO" sz="1700" baseline="0"/>
              <a:t> dette best mulig </a:t>
            </a:r>
            <a:r>
              <a:rPr lang="nb-NO" sz="1700"/>
              <a:t>selv – betingelsene</a:t>
            </a:r>
            <a:r>
              <a:rPr lang="nb-NO" sz="1700" baseline="0"/>
              <a:t> og forutsetningene </a:t>
            </a:r>
            <a:r>
              <a:rPr lang="nb-NO" sz="1700"/>
              <a:t>ligger</a:t>
            </a:r>
            <a:r>
              <a:rPr lang="nb-NO" sz="1700" baseline="0"/>
              <a:t> til rette for at vi stadig </a:t>
            </a:r>
            <a:r>
              <a:rPr lang="nb-NO" sz="1700"/>
              <a:t>kan levere bedre</a:t>
            </a:r>
            <a:r>
              <a:rPr lang="nb-NO" sz="1700" baseline="0"/>
              <a:t> </a:t>
            </a:r>
            <a:r>
              <a:rPr lang="nb-NO" sz="1700"/>
              <a:t>forskningsbasert</a:t>
            </a:r>
            <a:r>
              <a:rPr lang="nb-NO" sz="1700" baseline="0"/>
              <a:t> kunnskap og utdanning.</a:t>
            </a:r>
            <a:endParaRPr lang="nb-NO" sz="1700" baseline="0">
              <a:cs typeface="Calibri"/>
            </a:endParaRPr>
          </a:p>
        </p:txBody>
      </p:sp>
      <p:sp>
        <p:nvSpPr>
          <p:cNvPr id="4" name="Plassholder for lysbildenummer 3"/>
          <p:cNvSpPr>
            <a:spLocks noGrp="1"/>
          </p:cNvSpPr>
          <p:nvPr>
            <p:ph type="sldNum" sz="quarter" idx="10"/>
          </p:nvPr>
        </p:nvSpPr>
        <p:spPr/>
        <p:txBody>
          <a:bodyPr/>
          <a:lstStyle/>
          <a:p>
            <a:fld id="{61C6333F-E368-4746-A020-FE91A90E005B}" type="slidenum">
              <a:rPr lang="en-US" smtClean="0"/>
              <a:t>3</a:t>
            </a:fld>
            <a:endParaRPr lang="en-US"/>
          </a:p>
        </p:txBody>
      </p:sp>
    </p:spTree>
    <p:extLst>
      <p:ext uri="{BB962C8B-B14F-4D97-AF65-F5344CB8AC3E}">
        <p14:creationId xmlns:p14="http://schemas.microsoft.com/office/powerpoint/2010/main" val="300000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a:t>Dette er visjonen </a:t>
            </a:r>
            <a:r>
              <a:rPr lang="nb-NO" sz="1700">
                <a:cs typeface="Calibri"/>
              </a:rPr>
              <a:t>vår (fra Strategi 2024)</a:t>
            </a:r>
            <a:endParaRPr lang="nb-NO"/>
          </a:p>
          <a:p>
            <a:endParaRPr lang="nb-NO"/>
          </a:p>
          <a:p>
            <a:r>
              <a:rPr lang="nb-NO" sz="1700">
                <a:cs typeface="Calibri"/>
              </a:rPr>
              <a:t>Utfyllende: </a:t>
            </a:r>
            <a:endParaRPr lang="nb-NO" sz="1700"/>
          </a:p>
          <a:p>
            <a:pPr marL="285750" indent="-285750">
              <a:buFont typeface="Arial"/>
              <a:buChar char="•"/>
            </a:pPr>
            <a:r>
              <a:rPr lang="nb-NO" sz="1700"/>
              <a:t>Vi</a:t>
            </a:r>
            <a:r>
              <a:rPr lang="nb-NO" sz="1700" baseline="0"/>
              <a:t> utdanner kandidater som skal ut i jobber som handler om å ta vare på medmennesker i alle livets faser, og </a:t>
            </a:r>
            <a:r>
              <a:rPr lang="nb-NO" sz="1700"/>
              <a:t>som er grunnleggende for at velferdssamfunnet</a:t>
            </a:r>
            <a:r>
              <a:rPr lang="nb-NO" sz="1700" baseline="0"/>
              <a:t> skal gå rundt på en best mulig </a:t>
            </a:r>
            <a:r>
              <a:rPr lang="nb-NO" sz="1700"/>
              <a:t>måte</a:t>
            </a:r>
            <a:r>
              <a:rPr lang="nb-NO" sz="1700" baseline="0"/>
              <a:t>. </a:t>
            </a:r>
            <a:endParaRPr lang="nb-NO" sz="1700">
              <a:cs typeface="Calibri"/>
            </a:endParaRPr>
          </a:p>
          <a:p>
            <a:pPr marL="285750" indent="-285750">
              <a:buFont typeface="Arial"/>
              <a:buChar char="•"/>
            </a:pPr>
            <a:r>
              <a:rPr lang="nb-NO" sz="1700" baseline="0"/>
              <a:t>Vi tilpasser oss samfunnets endringer, og skal være relevante i vår forskning og utdanning til enhver tid. </a:t>
            </a:r>
            <a:endParaRPr lang="nb-NO" sz="1700">
              <a:cs typeface="Calibri"/>
            </a:endParaRPr>
          </a:p>
          <a:p>
            <a:pPr marL="285750" indent="-285750">
              <a:buFont typeface="Arial"/>
              <a:buChar char="•"/>
            </a:pPr>
            <a:r>
              <a:rPr lang="nb-NO" sz="1700"/>
              <a:t>Som</a:t>
            </a:r>
            <a:r>
              <a:rPr lang="nb-NO" sz="1700" baseline="0"/>
              <a:t> </a:t>
            </a:r>
            <a:r>
              <a:rPr lang="nb-NO" sz="1700"/>
              <a:t>universitet kan vi styre</a:t>
            </a:r>
            <a:r>
              <a:rPr lang="nb-NO" sz="1700" baseline="0"/>
              <a:t> dette best mulig </a:t>
            </a:r>
            <a:r>
              <a:rPr lang="nb-NO" sz="1700"/>
              <a:t>selv – betingelsene</a:t>
            </a:r>
            <a:r>
              <a:rPr lang="nb-NO" sz="1700" baseline="0"/>
              <a:t> og forutsetningene </a:t>
            </a:r>
            <a:r>
              <a:rPr lang="nb-NO" sz="1700"/>
              <a:t>ligger</a:t>
            </a:r>
            <a:r>
              <a:rPr lang="nb-NO" sz="1700" baseline="0"/>
              <a:t> til rette for at vi stadig </a:t>
            </a:r>
            <a:r>
              <a:rPr lang="nb-NO" sz="1700"/>
              <a:t>kan levere bedre</a:t>
            </a:r>
            <a:r>
              <a:rPr lang="nb-NO" sz="1700" baseline="0"/>
              <a:t> </a:t>
            </a:r>
            <a:r>
              <a:rPr lang="nb-NO" sz="1700"/>
              <a:t>forskningsbasert</a:t>
            </a:r>
            <a:r>
              <a:rPr lang="nb-NO" sz="1700" baseline="0"/>
              <a:t> kunnskap og utdanning.</a:t>
            </a:r>
            <a:endParaRPr lang="nb-NO" sz="1700" baseline="0">
              <a:cs typeface="Calibri"/>
            </a:endParaRPr>
          </a:p>
        </p:txBody>
      </p:sp>
      <p:sp>
        <p:nvSpPr>
          <p:cNvPr id="4" name="Plassholder for lysbildenummer 3"/>
          <p:cNvSpPr>
            <a:spLocks noGrp="1"/>
          </p:cNvSpPr>
          <p:nvPr>
            <p:ph type="sldNum" sz="quarter" idx="10"/>
          </p:nvPr>
        </p:nvSpPr>
        <p:spPr/>
        <p:txBody>
          <a:bodyPr/>
          <a:lstStyle/>
          <a:p>
            <a:fld id="{61C6333F-E368-4746-A020-FE91A90E005B}" type="slidenum">
              <a:rPr lang="en-US" smtClean="0"/>
              <a:t>4</a:t>
            </a:fld>
            <a:endParaRPr lang="en-US"/>
          </a:p>
        </p:txBody>
      </p:sp>
    </p:spTree>
    <p:extLst>
      <p:ext uri="{BB962C8B-B14F-4D97-AF65-F5344CB8AC3E}">
        <p14:creationId xmlns:p14="http://schemas.microsoft.com/office/powerpoint/2010/main" val="158291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a:t>Verdiene våre! (fra Strategi 2024)</a:t>
            </a:r>
          </a:p>
          <a:p>
            <a:endParaRPr lang="nb-NO" sz="1800" b="1" kern="1200">
              <a:solidFill>
                <a:schemeClr val="tx1"/>
              </a:solidFill>
              <a:effectLst/>
              <a:latin typeface="+mn-lt"/>
              <a:ea typeface="+mn-ea"/>
              <a:cs typeface="+mn-cs"/>
            </a:endParaRPr>
          </a:p>
          <a:p>
            <a:r>
              <a:rPr lang="nb-NO" sz="1800">
                <a:cs typeface="Calibri"/>
              </a:rPr>
              <a:t>Utfyllende: </a:t>
            </a:r>
            <a:endParaRPr lang="nb-NO" sz="1800" b="1"/>
          </a:p>
          <a:p>
            <a:r>
              <a:rPr lang="nb-NO" sz="1800" b="1" kern="1200">
                <a:solidFill>
                  <a:schemeClr val="tx1"/>
                </a:solidFill>
                <a:effectLst/>
                <a:latin typeface="+mn-lt"/>
                <a:ea typeface="+mn-ea"/>
                <a:cs typeface="+mn-cs"/>
              </a:rPr>
              <a:t>Lærende </a:t>
            </a:r>
          </a:p>
          <a:p>
            <a:r>
              <a:rPr lang="nb-NO" sz="1800" kern="1200">
                <a:solidFill>
                  <a:schemeClr val="tx1"/>
                </a:solidFill>
                <a:effectLst/>
                <a:latin typeface="+mn-lt"/>
                <a:ea typeface="+mn-ea"/>
                <a:cs typeface="+mn-cs"/>
              </a:rPr>
              <a:t>Vår kunnskap og våre erfaringer skal, i tett samspill med samfunns- og arbeidsliv, bidra til læring og fornyelse i våre utdanninger og til videreutvikling av institusjonen og den enkelte student og medarbeider. </a:t>
            </a:r>
          </a:p>
          <a:p>
            <a:endParaRPr lang="nb-NO" sz="1800" kern="1200">
              <a:solidFill>
                <a:schemeClr val="tx1"/>
              </a:solidFill>
              <a:effectLst/>
              <a:latin typeface="+mn-lt"/>
              <a:ea typeface="+mn-ea"/>
              <a:cs typeface="+mn-cs"/>
            </a:endParaRPr>
          </a:p>
          <a:p>
            <a:r>
              <a:rPr lang="nb-NO" sz="1800" b="1" kern="1200">
                <a:solidFill>
                  <a:schemeClr val="tx1"/>
                </a:solidFill>
                <a:effectLst/>
                <a:latin typeface="+mn-lt"/>
                <a:ea typeface="+mn-ea"/>
                <a:cs typeface="+mn-cs"/>
              </a:rPr>
              <a:t>Nyskapende </a:t>
            </a:r>
          </a:p>
          <a:p>
            <a:r>
              <a:rPr lang="nb-NO" sz="1800" kern="1200">
                <a:solidFill>
                  <a:schemeClr val="tx1"/>
                </a:solidFill>
                <a:effectLst/>
                <a:latin typeface="+mn-lt"/>
                <a:ea typeface="+mn-ea"/>
                <a:cs typeface="+mn-cs"/>
              </a:rPr>
              <a:t>Nyskaping krever samhandling på tvers av fagdisipliner, yrker og aktører i samfunnet rundt oss. Vi skal være nysgjerrige og åpne i møte med samfunns-, arbeids- og næringsliv, og utvikle ny kunnskap som gir løsninger på morgendagens utfordringer. </a:t>
            </a:r>
          </a:p>
          <a:p>
            <a:endParaRPr lang="nb-NO" sz="1800" kern="1200">
              <a:solidFill>
                <a:schemeClr val="tx1"/>
              </a:solidFill>
              <a:effectLst/>
              <a:latin typeface="+mn-lt"/>
              <a:ea typeface="+mn-ea"/>
              <a:cs typeface="+mn-cs"/>
            </a:endParaRPr>
          </a:p>
          <a:p>
            <a:r>
              <a:rPr lang="nb-NO" sz="1800" b="1" kern="1200">
                <a:solidFill>
                  <a:schemeClr val="tx1"/>
                </a:solidFill>
                <a:effectLst/>
                <a:latin typeface="+mn-lt"/>
                <a:ea typeface="+mn-ea"/>
                <a:cs typeface="+mn-cs"/>
              </a:rPr>
              <a:t>Mangfoldige </a:t>
            </a:r>
          </a:p>
          <a:p>
            <a:r>
              <a:rPr lang="nb-NO" sz="1800" kern="1200">
                <a:effectLst/>
                <a:latin typeface="+mn-lt"/>
                <a:ea typeface="+mn-ea"/>
                <a:cs typeface="+mn-cs"/>
              </a:rPr>
              <a:t>Tilstedeværelsen i hovedstadsregionen gir oss gode muligheter til å forstå og høste fordelene av byens varierte befolkningssammensetning. Vi skal stimulere til likeverd og forståelse – i samfunnet generelt, og spesielt blant våre studenter og ansatte.</a:t>
            </a:r>
            <a:r>
              <a:rPr lang="nb-NO" sz="1800"/>
              <a:t> </a:t>
            </a:r>
            <a:endParaRPr lang="nb-NO" sz="1800">
              <a:cs typeface="Calibri"/>
            </a:endParaRPr>
          </a:p>
        </p:txBody>
      </p:sp>
      <p:sp>
        <p:nvSpPr>
          <p:cNvPr id="4" name="Plassholder for lysbildenummer 3"/>
          <p:cNvSpPr>
            <a:spLocks noGrp="1"/>
          </p:cNvSpPr>
          <p:nvPr>
            <p:ph type="sldNum" sz="quarter" idx="10"/>
          </p:nvPr>
        </p:nvSpPr>
        <p:spPr/>
        <p:txBody>
          <a:bodyPr/>
          <a:lstStyle/>
          <a:p>
            <a:fld id="{61C6333F-E368-4746-A020-FE91A90E005B}" type="slidenum">
              <a:rPr lang="en-US" smtClean="0"/>
              <a:t>5</a:t>
            </a:fld>
            <a:endParaRPr lang="en-US"/>
          </a:p>
        </p:txBody>
      </p:sp>
    </p:spTree>
    <p:extLst>
      <p:ext uri="{BB962C8B-B14F-4D97-AF65-F5344CB8AC3E}">
        <p14:creationId xmlns:p14="http://schemas.microsoft.com/office/powerpoint/2010/main" val="175983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a:t>Slagordet vårt.</a:t>
            </a:r>
            <a:r>
              <a:rPr lang="nb-NO" sz="1700">
                <a:cs typeface="Calibri"/>
              </a:rPr>
              <a:t> </a:t>
            </a:r>
            <a:r>
              <a:rPr lang="nb-NO" sz="1700"/>
              <a:t>(fra Strategi 2024)</a:t>
            </a:r>
          </a:p>
          <a:p>
            <a:endParaRPr lang="nb-NO"/>
          </a:p>
          <a:p>
            <a:r>
              <a:rPr lang="nb-NO" sz="1700">
                <a:cs typeface="Calibri"/>
              </a:rPr>
              <a:t>Utfyllende:</a:t>
            </a:r>
            <a:endParaRPr lang="nb-NO" sz="1700"/>
          </a:p>
          <a:p>
            <a:r>
              <a:rPr lang="nb-NO" sz="1700"/>
              <a:t>Vi utvikler</a:t>
            </a:r>
            <a:r>
              <a:rPr lang="nb-NO" sz="1700" baseline="0"/>
              <a:t> hele tiden ny viten gjennom forskning på våre fagfelt og utvikling av utdanningene våre, og slik vil vi i tett samarbeid med </a:t>
            </a:r>
            <a:r>
              <a:rPr lang="nb-NO" sz="1700"/>
              <a:t>arbeids- og næringsliv</a:t>
            </a:r>
            <a:r>
              <a:rPr lang="nb-NO" sz="1700" baseline="0"/>
              <a:t> endre praksis i samfunnet.</a:t>
            </a:r>
            <a:r>
              <a:rPr lang="nb-NO" sz="1700"/>
              <a:t> </a:t>
            </a:r>
            <a:endParaRPr lang="nb-NO" sz="1700">
              <a:cs typeface="Calibri"/>
            </a:endParaRPr>
          </a:p>
          <a:p>
            <a:endParaRPr lang="nb-NO"/>
          </a:p>
        </p:txBody>
      </p:sp>
      <p:sp>
        <p:nvSpPr>
          <p:cNvPr id="4" name="Plassholder for lysbildenummer 3"/>
          <p:cNvSpPr>
            <a:spLocks noGrp="1"/>
          </p:cNvSpPr>
          <p:nvPr>
            <p:ph type="sldNum" sz="quarter" idx="10"/>
          </p:nvPr>
        </p:nvSpPr>
        <p:spPr/>
        <p:txBody>
          <a:bodyPr/>
          <a:lstStyle/>
          <a:p>
            <a:fld id="{61C6333F-E368-4746-A020-FE91A90E005B}" type="slidenum">
              <a:rPr lang="en-US" smtClean="0"/>
              <a:t>6</a:t>
            </a:fld>
            <a:endParaRPr lang="en-US"/>
          </a:p>
        </p:txBody>
      </p:sp>
    </p:spTree>
    <p:extLst>
      <p:ext uri="{BB962C8B-B14F-4D97-AF65-F5344CB8AC3E}">
        <p14:creationId xmlns:p14="http://schemas.microsoft.com/office/powerpoint/2010/main" val="109089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t>“Still mange spørsmål, bli kjent med folk – både lokalt og internasjonalt – benytt deg av alle ressursene OsloMet tilbyr – slik at studietiden blir en stor opplevelse» Curt</a:t>
            </a:r>
            <a:r>
              <a:rPr lang="nb-NO" sz="1800" baseline="0"/>
              <a:t> Rice, rektor</a:t>
            </a:r>
            <a:endParaRPr lang="nb-NO"/>
          </a:p>
        </p:txBody>
      </p:sp>
      <p:sp>
        <p:nvSpPr>
          <p:cNvPr id="4" name="Plassholder for lysbildenummer 3"/>
          <p:cNvSpPr>
            <a:spLocks noGrp="1"/>
          </p:cNvSpPr>
          <p:nvPr>
            <p:ph type="sldNum" sz="quarter" idx="10"/>
          </p:nvPr>
        </p:nvSpPr>
        <p:spPr/>
        <p:txBody>
          <a:bodyPr/>
          <a:lstStyle/>
          <a:p>
            <a:fld id="{61C6333F-E368-4746-A020-FE91A90E005B}" type="slidenum">
              <a:rPr lang="en-US" smtClean="0"/>
              <a:t>7</a:t>
            </a:fld>
            <a:endParaRPr lang="en-US"/>
          </a:p>
        </p:txBody>
      </p:sp>
    </p:spTree>
    <p:extLst>
      <p:ext uri="{BB962C8B-B14F-4D97-AF65-F5344CB8AC3E}">
        <p14:creationId xmlns:p14="http://schemas.microsoft.com/office/powerpoint/2010/main" val="3040794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A39C03C1-25F6-4083-AAC8-EDB260AFB0DF}" type="datetime1">
              <a:rPr lang="nb-NO" smtClean="0"/>
              <a:t>23.02.2022</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37445DD2-C695-4299-AC1B-24FD5C2AEEF1}"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A5179A3B-C2A6-4C37-9342-F1715891713E}"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2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7A060B27-8DEF-416A-9252-40B7B99F0787}"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93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2428312B-7798-40ED-A035-10770DB00F7A}"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29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B9634CC7-E3B2-4479-B6C0-79EEF0F9A883}"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250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46A29C55-1BA0-412E-ABBB-4EAB1E916431}" type="datetime1">
              <a:rPr lang="nb-NO" smtClean="0"/>
              <a:t>23.02.2022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6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Plassholder for dato 1"/>
          <p:cNvSpPr>
            <a:spLocks noGrp="1"/>
          </p:cNvSpPr>
          <p:nvPr>
            <p:ph type="dt" sz="half" idx="10"/>
          </p:nvPr>
        </p:nvSpPr>
        <p:spPr/>
        <p:txBody>
          <a:bodyPr/>
          <a:lstStyle>
            <a:lvl1pPr>
              <a:defRPr>
                <a:solidFill>
                  <a:schemeClr val="accent1"/>
                </a:solidFill>
              </a:defRPr>
            </a:lvl1pPr>
          </a:lstStyle>
          <a:p>
            <a:fld id="{8B91359C-62C4-405D-9644-EE32A55369EF}" type="datetime1">
              <a:rPr lang="nb-NO" smtClean="0"/>
              <a:t>23.02.2022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F7B00E1F-6157-46C7-8815-00C611F29E43}"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90771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44179B91-EA5C-43CC-8A19-3750929AABF3}" type="datetime1">
              <a:rPr lang="nb-NO" smtClean="0"/>
              <a:t>23.02.2022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72570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DAAA493B-CEB1-4E5F-85D8-8A3DC184607B}" type="datetime1">
              <a:rPr lang="nb-NO" smtClean="0"/>
              <a:t>23.02.2022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EC888A41-339D-4654-999A-83C2E169029C}" type="datetime1">
              <a:rPr lang="nb-NO" smtClean="0"/>
              <a:t>23.02.2022</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4EDF7BB8-76BB-46FF-8E89-66498D8B3DEF}" type="datetime1">
              <a:rPr lang="nb-NO" smtClean="0"/>
              <a:t>23.02.2022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20927C89-5CB9-4541-A6F2-E5DEE7903501}" type="datetime1">
              <a:rPr lang="nb-NO" smtClean="0"/>
              <a:t>23.02.2022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850EAB0-AA2A-4FA9-81CE-54B4E0C8900C}" type="datetime1">
              <a:rPr lang="nb-NO" smtClean="0"/>
              <a:t>23.02.2022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933FD058-B629-4592-BD49-BA2C25E18FC7}" type="datetime1">
              <a:rPr lang="nb-NO" smtClean="0"/>
              <a:t>23.02.2022</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716928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37BE446B-37D5-499C-8850-1B2C3100DCFD}" type="datetime1">
              <a:rPr lang="nb-NO" smtClean="0"/>
              <a:t>23.02.2022</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485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4B4BBA99-C58F-43E9-A3F2-3B9BAF03A621}" type="datetime1">
              <a:rPr lang="nb-NO" smtClean="0"/>
              <a:t>23.02.2022</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76785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426E793B-47AE-49CE-AB50-48B9AD3DD833}" type="datetime1">
              <a:rPr lang="nb-NO" smtClean="0"/>
              <a:t>23.02.2022</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688901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8D921F6-2F44-41AB-9310-3832E7FF80FB}" type="datetime1">
              <a:rPr lang="nb-NO" smtClean="0"/>
              <a:t>23.02.2022</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581145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A2226697-87D0-4C2A-987A-D875B68C4709}" type="datetime1">
              <a:rPr lang="nb-NO" smtClean="0"/>
              <a:t>23.02.2022</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3918039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6DC6FCD6-9983-4F9E-B042-7E1F1D0DEBA2}" type="datetime1">
              <a:rPr lang="nb-NO" smtClean="0"/>
              <a:t>23.02.2022</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21035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838A0CE9-C016-4F7E-B8A4-143F224011A1}" type="datetime1">
              <a:rPr lang="nb-NO" smtClean="0"/>
              <a:t>23.02.2022</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51411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A4B37468-BD5F-4CF5-BA9A-3E9DC15C5776}" type="datetime1">
              <a:rPr lang="nb-NO" smtClean="0"/>
              <a:t>23.02.2022</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532442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CF8E3523-5C24-4699-87CA-D2D598974A89}"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86925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A9CE8AF4-573E-4BE5-BFCE-B127548BDB0B}"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484464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C6130FC0-376C-4ED3-8C37-A2BA4F1D9B1A}"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05704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9C5F5688-EF4A-4C68-BBB9-43BA95A1927E}"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984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FB40A61F-7B4B-4EA6-8C02-ADD7DF0E2D01}"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709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DCACAB2F-C16E-4480-931D-58E03967C509}"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509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10E9B3D4-7994-43FD-8647-78BFDAEEE4B3}" type="datetime1">
              <a:rPr lang="nb-NO" smtClean="0"/>
              <a:t>23.02.2022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042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Plassholder for dato 1"/>
          <p:cNvSpPr>
            <a:spLocks noGrp="1"/>
          </p:cNvSpPr>
          <p:nvPr>
            <p:ph type="dt" sz="half" idx="10"/>
          </p:nvPr>
        </p:nvSpPr>
        <p:spPr/>
        <p:txBody>
          <a:bodyPr/>
          <a:lstStyle>
            <a:lvl1pPr>
              <a:defRPr>
                <a:solidFill>
                  <a:schemeClr val="accent1"/>
                </a:solidFill>
              </a:defRPr>
            </a:lvl1pPr>
          </a:lstStyle>
          <a:p>
            <a:fld id="{7449F539-FFF7-468C-925B-E59F79D96701}" type="datetime1">
              <a:rPr lang="nb-NO" smtClean="0"/>
              <a:t>23.02.2022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4084775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207FAC6F-2F44-4401-9C24-583034186B1B}"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66070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9F3DDD07-CC2A-4BDF-9C60-FF1D18C55BD9}" type="datetime1">
              <a:rPr lang="nb-NO" smtClean="0"/>
              <a:t>23.02.2022</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699102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7B5AAC64-5A2C-40B8-A406-867B7A831EF0}" type="datetime1">
              <a:rPr lang="nb-NO" smtClean="0"/>
              <a:t>23.02.2022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633744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200BB890-1DCF-491B-8DCC-AAE2708E8CDF}" type="datetime1">
              <a:rPr lang="nb-NO" smtClean="0"/>
              <a:t>23.02.2022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416628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13F53353-0077-46D4-9E9F-3B3ACCEF9529}" type="datetime1">
              <a:rPr lang="nb-NO" smtClean="0"/>
              <a:t>23.02.2022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195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8CC9DF71-EB1E-4244-B196-1B0E4A9D617A}" type="datetime1">
              <a:rPr lang="nb-NO" smtClean="0"/>
              <a:t>23.02.2022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61098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0BA6A8D-1C39-4BD8-BD48-0DA8FCAB9C75}" type="datetime1">
              <a:rPr lang="nb-NO" smtClean="0"/>
              <a:t>23.02.2022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5986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6494DEC-FD66-4036-9690-0B77C3202322}" type="datetime1">
              <a:rPr lang="nb-NO" smtClean="0"/>
              <a:t>23.02.2022</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8DA63F33-E010-48D7-A4F1-82705AD39BCC}" type="datetime1">
              <a:rPr lang="nb-NO" smtClean="0"/>
              <a:t>23.02.2022</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1259C767-C26D-4819-BB86-38131C723580}" type="datetime1">
              <a:rPr lang="nb-NO" smtClean="0"/>
              <a:t>23.02.2022</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31716EA2-FD3F-4407-B06B-0B3140E0390E}" type="datetime1">
              <a:rPr lang="nb-NO" smtClean="0"/>
              <a:t>23.02.2022</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099EE683-8AB4-4ED5-A214-BDA8C5563540}" type="datetime1">
              <a:rPr lang="nb-NO" smtClean="0"/>
              <a:t>23.02.2022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C97EEEF2-39BD-418D-9AC6-2F051A6B4D0B}" type="datetime1">
              <a:rPr lang="nb-NO" smtClean="0"/>
              <a:t>23.02.2022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51" r:id="rId10"/>
    <p:sldLayoutId id="2147483656" r:id="rId11"/>
    <p:sldLayoutId id="2147483658" r:id="rId12"/>
    <p:sldLayoutId id="2147483659" r:id="rId13"/>
    <p:sldLayoutId id="2147483660" r:id="rId14"/>
    <p:sldLayoutId id="2147483661" r:id="rId15"/>
    <p:sldLayoutId id="2147483657" r:id="rId16"/>
    <p:sldLayoutId id="2147483670" r:id="rId17"/>
    <p:sldLayoutId id="2147483671" r:id="rId18"/>
    <p:sldLayoutId id="2147483652" r:id="rId19"/>
    <p:sldLayoutId id="2147483653" r:id="rId20"/>
    <p:sldLayoutId id="2147483654" r:id="rId21"/>
    <p:sldLayoutId id="2147483655" r:id="rId22"/>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AA8310E1-E30F-44A9-91F7-B7A4AC6AD9FB}" type="datetime1">
              <a:rPr lang="nb-NO" smtClean="0"/>
              <a:t>23.02.2022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533868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
          <a:schemeClr val="accent1"/>
        </a:buClr>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
          <a:schemeClr val="accent1"/>
        </a:buClr>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9E4D74-1AFA-4CD6-BD48-AAC63B4CC065}"/>
              </a:ext>
            </a:extLst>
          </p:cNvPr>
          <p:cNvSpPr>
            <a:spLocks noGrp="1"/>
          </p:cNvSpPr>
          <p:nvPr>
            <p:ph type="ctrTitle"/>
          </p:nvPr>
        </p:nvSpPr>
        <p:spPr>
          <a:xfrm>
            <a:off x="1090862" y="2216963"/>
            <a:ext cx="9756721" cy="3340659"/>
          </a:xfrm>
        </p:spPr>
        <p:txBody>
          <a:bodyPr>
            <a:normAutofit/>
          </a:bodyPr>
          <a:lstStyle/>
          <a:p>
            <a:r>
              <a:rPr lang="nb-NO" sz="4800" dirty="0">
                <a:cs typeface="Arial"/>
              </a:rPr>
              <a:t>How to </a:t>
            </a:r>
            <a:r>
              <a:rPr lang="nb-NO" sz="4800" dirty="0" err="1">
                <a:cs typeface="Arial"/>
              </a:rPr>
              <a:t>increase</a:t>
            </a:r>
            <a:r>
              <a:rPr lang="nb-NO" sz="4800" dirty="0">
                <a:cs typeface="Arial"/>
              </a:rPr>
              <a:t> </a:t>
            </a:r>
            <a:r>
              <a:rPr lang="nb-NO" sz="4800" dirty="0" err="1">
                <a:cs typeface="Arial"/>
              </a:rPr>
              <a:t>self</a:t>
            </a:r>
            <a:r>
              <a:rPr lang="nb-NO" sz="4800" dirty="0">
                <a:cs typeface="Arial"/>
              </a:rPr>
              <a:t>- </a:t>
            </a:r>
            <a:r>
              <a:rPr lang="nb-NO" sz="4800" dirty="0" err="1">
                <a:cs typeface="Arial"/>
              </a:rPr>
              <a:t>understanding</a:t>
            </a:r>
            <a:r>
              <a:rPr lang="nb-NO" sz="4800" dirty="0">
                <a:cs typeface="Arial"/>
              </a:rPr>
              <a:t> and </a:t>
            </a:r>
            <a:r>
              <a:rPr lang="nb-NO" sz="4800" dirty="0" err="1">
                <a:cs typeface="Arial"/>
              </a:rPr>
              <a:t>awareness</a:t>
            </a:r>
            <a:r>
              <a:rPr lang="nb-NO" sz="4800" dirty="0">
                <a:cs typeface="Arial"/>
              </a:rPr>
              <a:t> </a:t>
            </a:r>
            <a:r>
              <a:rPr lang="nb-NO" sz="4800" dirty="0" err="1">
                <a:cs typeface="Arial"/>
              </a:rPr>
              <a:t>through</a:t>
            </a:r>
            <a:r>
              <a:rPr lang="nb-NO" sz="4800" dirty="0">
                <a:cs typeface="Arial"/>
              </a:rPr>
              <a:t> </a:t>
            </a:r>
            <a:r>
              <a:rPr lang="nb-NO" sz="4800" dirty="0" err="1">
                <a:cs typeface="Arial"/>
              </a:rPr>
              <a:t>the</a:t>
            </a:r>
            <a:r>
              <a:rPr lang="nb-NO" sz="4800" dirty="0">
                <a:cs typeface="Arial"/>
              </a:rPr>
              <a:t> </a:t>
            </a:r>
            <a:r>
              <a:rPr lang="nb-NO" sz="4800" dirty="0" err="1">
                <a:cs typeface="Arial"/>
              </a:rPr>
              <a:t>use</a:t>
            </a:r>
            <a:r>
              <a:rPr lang="nb-NO" sz="4800" dirty="0">
                <a:cs typeface="Arial"/>
              </a:rPr>
              <a:t> </a:t>
            </a:r>
            <a:r>
              <a:rPr lang="nb-NO" sz="4800" dirty="0" err="1">
                <a:cs typeface="Arial"/>
              </a:rPr>
              <a:t>of</a:t>
            </a:r>
            <a:r>
              <a:rPr lang="nb-NO" sz="4800" dirty="0">
                <a:cs typeface="Arial"/>
              </a:rPr>
              <a:t> </a:t>
            </a:r>
            <a:r>
              <a:rPr lang="nb-NO" sz="4800" dirty="0" err="1">
                <a:cs typeface="Arial"/>
              </a:rPr>
              <a:t>creative</a:t>
            </a:r>
            <a:r>
              <a:rPr lang="nb-NO" sz="4800" dirty="0">
                <a:cs typeface="Arial"/>
              </a:rPr>
              <a:t> </a:t>
            </a:r>
            <a:r>
              <a:rPr lang="nb-NO" sz="4800" dirty="0" err="1">
                <a:cs typeface="Arial"/>
              </a:rPr>
              <a:t>methos</a:t>
            </a:r>
            <a:r>
              <a:rPr lang="nb-NO" sz="4800" dirty="0">
                <a:cs typeface="Arial"/>
              </a:rPr>
              <a:t> and </a:t>
            </a:r>
            <a:r>
              <a:rPr lang="nb-NO" sz="4800" dirty="0" err="1">
                <a:cs typeface="Arial"/>
              </a:rPr>
              <a:t>activities</a:t>
            </a:r>
            <a:r>
              <a:rPr lang="nb-NO" sz="4800" dirty="0">
                <a:cs typeface="Arial"/>
              </a:rPr>
              <a:t> in </a:t>
            </a:r>
            <a:r>
              <a:rPr lang="nb-NO" sz="4800" dirty="0" err="1">
                <a:cs typeface="Arial"/>
              </a:rPr>
              <a:t>mentorship</a:t>
            </a:r>
            <a:r>
              <a:rPr lang="nb-NO" sz="4800" dirty="0">
                <a:cs typeface="Arial"/>
              </a:rPr>
              <a:t>.  </a:t>
            </a:r>
            <a:endParaRPr lang="nb-NO" sz="4800" dirty="0"/>
          </a:p>
        </p:txBody>
      </p:sp>
      <p:sp>
        <p:nvSpPr>
          <p:cNvPr id="4" name="Plassholder for tekst 3">
            <a:extLst>
              <a:ext uri="{FF2B5EF4-FFF2-40B4-BE49-F238E27FC236}">
                <a16:creationId xmlns:a16="http://schemas.microsoft.com/office/drawing/2014/main" id="{399A13B8-1B5C-4DBD-AB3C-0BF51F898BC5}"/>
              </a:ext>
            </a:extLst>
          </p:cNvPr>
          <p:cNvSpPr>
            <a:spLocks noGrp="1"/>
          </p:cNvSpPr>
          <p:nvPr>
            <p:ph type="body" sz="quarter" idx="13"/>
          </p:nvPr>
        </p:nvSpPr>
        <p:spPr/>
        <p:txBody>
          <a:bodyPr/>
          <a:lstStyle/>
          <a:p>
            <a:r>
              <a:rPr lang="nb-NO" dirty="0"/>
              <a:t>Elisabeth Arnesen</a:t>
            </a:r>
          </a:p>
        </p:txBody>
      </p:sp>
      <p:sp>
        <p:nvSpPr>
          <p:cNvPr id="5" name="Plassholder for tekst 4">
            <a:extLst>
              <a:ext uri="{FF2B5EF4-FFF2-40B4-BE49-F238E27FC236}">
                <a16:creationId xmlns:a16="http://schemas.microsoft.com/office/drawing/2014/main" id="{4DB632CC-AA88-49B5-94A8-A9AB855A8EDA}"/>
              </a:ext>
            </a:extLst>
          </p:cNvPr>
          <p:cNvSpPr>
            <a:spLocks noGrp="1"/>
          </p:cNvSpPr>
          <p:nvPr>
            <p:ph type="body" sz="quarter" idx="14"/>
          </p:nvPr>
        </p:nvSpPr>
        <p:spPr/>
        <p:txBody>
          <a:bodyPr/>
          <a:lstStyle/>
          <a:p>
            <a:r>
              <a:rPr lang="nb-NO" dirty="0"/>
              <a:t>24.02.2022</a:t>
            </a:r>
          </a:p>
        </p:txBody>
      </p:sp>
      <p:pic>
        <p:nvPicPr>
          <p:cNvPr id="12" name="Bilde 12" descr="Et bilde som inneholder bygning, utendørs, klokke&#10;&#10;Beskrivelse som er generert med høy visshet">
            <a:extLst>
              <a:ext uri="{FF2B5EF4-FFF2-40B4-BE49-F238E27FC236}">
                <a16:creationId xmlns:a16="http://schemas.microsoft.com/office/drawing/2014/main" id="{1142DCAA-C025-4317-BD68-C492DF7AFB7B}"/>
              </a:ext>
            </a:extLst>
          </p:cNvPr>
          <p:cNvPicPr>
            <a:picLocks noGrp="1" noChangeAspect="1"/>
          </p:cNvPicPr>
          <p:nvPr>
            <p:ph type="pic" sz="quarter" idx="16"/>
          </p:nvPr>
        </p:nvPicPr>
        <p:blipFill rotWithShape="1">
          <a:blip r:embed="rId2"/>
          <a:srcRect l="12794" r="12794"/>
          <a:stretch/>
        </p:blipFill>
        <p:spPr>
          <a:prstGeom prst="rect">
            <a:avLst/>
          </a:prstGeom>
        </p:spPr>
      </p:pic>
    </p:spTree>
    <p:extLst>
      <p:ext uri="{BB962C8B-B14F-4D97-AF65-F5344CB8AC3E}">
        <p14:creationId xmlns:p14="http://schemas.microsoft.com/office/powerpoint/2010/main" val="279826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85551" y="285201"/>
            <a:ext cx="15373922" cy="5883134"/>
          </a:xfrm>
        </p:spPr>
        <p:txBody>
          <a:bodyPr>
            <a:normAutofit/>
          </a:bodyPr>
          <a:lstStyle/>
          <a:p>
            <a:r>
              <a:rPr lang="nb-NO" sz="4800" dirty="0"/>
              <a:t>Norway </a:t>
            </a:r>
            <a:r>
              <a:rPr lang="nb-NO" sz="4800" dirty="0" err="1"/>
              <a:t>got</a:t>
            </a:r>
            <a:r>
              <a:rPr lang="nb-NO" sz="4800" dirty="0"/>
              <a:t> </a:t>
            </a:r>
            <a:r>
              <a:rPr lang="nb-NO" sz="4800" dirty="0" err="1"/>
              <a:t>new</a:t>
            </a:r>
            <a:r>
              <a:rPr lang="nb-NO" sz="4800" dirty="0"/>
              <a:t> </a:t>
            </a:r>
            <a:r>
              <a:rPr lang="nb-NO" sz="4800" dirty="0" err="1"/>
              <a:t>directions</a:t>
            </a:r>
            <a:r>
              <a:rPr lang="nb-NO" sz="4800" dirty="0"/>
              <a:t> from </a:t>
            </a:r>
            <a:r>
              <a:rPr lang="nb-NO" sz="4800" dirty="0" err="1"/>
              <a:t>the</a:t>
            </a:r>
            <a:r>
              <a:rPr lang="nb-NO" sz="4800" dirty="0"/>
              <a:t> </a:t>
            </a:r>
            <a:r>
              <a:rPr lang="nb-NO" sz="4800" dirty="0" err="1"/>
              <a:t>goverment</a:t>
            </a:r>
            <a:r>
              <a:rPr lang="nb-NO" sz="4800" dirty="0"/>
              <a:t> for Health- and </a:t>
            </a:r>
            <a:r>
              <a:rPr lang="nb-NO" sz="4800" dirty="0" err="1"/>
              <a:t>social</a:t>
            </a:r>
            <a:r>
              <a:rPr lang="nb-NO" sz="4800" dirty="0"/>
              <a:t> </a:t>
            </a:r>
            <a:r>
              <a:rPr lang="nb-NO" sz="4800" dirty="0" err="1"/>
              <a:t>educating</a:t>
            </a:r>
            <a:r>
              <a:rPr lang="nb-NO" sz="4800" dirty="0"/>
              <a:t> in 2020.</a:t>
            </a:r>
            <a:br>
              <a:rPr lang="nb-NO" sz="4800" dirty="0"/>
            </a:br>
            <a:endParaRPr lang="nb-NO" sz="4800" dirty="0">
              <a:cs typeface="Times New Roman" panose="02020603050405020304" pitchFamily="18" charset="0"/>
            </a:endParaRPr>
          </a:p>
        </p:txBody>
      </p:sp>
    </p:spTree>
    <p:extLst>
      <p:ext uri="{BB962C8B-B14F-4D97-AF65-F5344CB8AC3E}">
        <p14:creationId xmlns:p14="http://schemas.microsoft.com/office/powerpoint/2010/main" val="285903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64628" y="1636295"/>
            <a:ext cx="15373922" cy="5598693"/>
          </a:xfrm>
        </p:spPr>
        <p:txBody>
          <a:bodyPr>
            <a:normAutofit fontScale="90000"/>
          </a:bodyPr>
          <a:lstStyle/>
          <a:p>
            <a:br>
              <a:rPr lang="nb-NO" sz="2700" dirty="0"/>
            </a:br>
            <a:br>
              <a:rPr lang="nb-NO" sz="2700" dirty="0"/>
            </a:br>
            <a:br>
              <a:rPr lang="nb-NO" sz="2700" dirty="0"/>
            </a:br>
            <a:r>
              <a:rPr lang="nb-NO" sz="2700" dirty="0"/>
              <a:t>In </a:t>
            </a:r>
            <a:r>
              <a:rPr lang="nb-NO" sz="2700" dirty="0" err="1"/>
              <a:t>this</a:t>
            </a:r>
            <a:r>
              <a:rPr lang="nb-NO" sz="2700" dirty="0"/>
              <a:t> </a:t>
            </a:r>
            <a:r>
              <a:rPr lang="nb-NO" sz="2700" dirty="0" err="1"/>
              <a:t>we</a:t>
            </a:r>
            <a:r>
              <a:rPr lang="nb-NO" sz="2700" dirty="0"/>
              <a:t> </a:t>
            </a:r>
            <a:r>
              <a:rPr lang="nb-NO" sz="2700" dirty="0" err="1"/>
              <a:t>found</a:t>
            </a:r>
            <a:r>
              <a:rPr lang="nb-NO" sz="2700" dirty="0"/>
              <a:t> </a:t>
            </a:r>
            <a:r>
              <a:rPr lang="nb-NO" sz="2700" dirty="0" err="1"/>
              <a:t>the</a:t>
            </a:r>
            <a:r>
              <a:rPr lang="nb-NO" sz="2700" dirty="0"/>
              <a:t> </a:t>
            </a:r>
            <a:r>
              <a:rPr lang="nb-NO" sz="2700" dirty="0" err="1"/>
              <a:t>focus</a:t>
            </a:r>
            <a:r>
              <a:rPr lang="nb-NO" sz="2700" dirty="0"/>
              <a:t> </a:t>
            </a:r>
            <a:r>
              <a:rPr lang="nb-NO" sz="2700" dirty="0" err="1"/>
              <a:t>on</a:t>
            </a:r>
            <a:r>
              <a:rPr lang="nb-NO" sz="2700" dirty="0"/>
              <a:t> </a:t>
            </a:r>
            <a:r>
              <a:rPr lang="nb-NO" sz="2700" dirty="0" err="1"/>
              <a:t>self</a:t>
            </a:r>
            <a:r>
              <a:rPr lang="nb-NO" sz="2700" dirty="0"/>
              <a:t> </a:t>
            </a:r>
            <a:r>
              <a:rPr lang="nb-NO" sz="2700" dirty="0" err="1"/>
              <a:t>awareness</a:t>
            </a:r>
            <a:r>
              <a:rPr lang="nb-NO" sz="2700" dirty="0"/>
              <a:t>. </a:t>
            </a:r>
            <a:br>
              <a:rPr lang="nb-NO" sz="2700" dirty="0"/>
            </a:br>
            <a:br>
              <a:rPr lang="nb-NO" sz="2700" dirty="0"/>
            </a:br>
            <a:r>
              <a:rPr lang="nb-NO" sz="2700" dirty="0" err="1"/>
              <a:t>We</a:t>
            </a:r>
            <a:r>
              <a:rPr lang="nb-NO" sz="2700" dirty="0"/>
              <a:t> </a:t>
            </a:r>
            <a:r>
              <a:rPr lang="nb-NO" sz="2700" dirty="0" err="1"/>
              <a:t>then</a:t>
            </a:r>
            <a:r>
              <a:rPr lang="nb-NO" sz="2700" dirty="0"/>
              <a:t> </a:t>
            </a:r>
            <a:r>
              <a:rPr lang="nb-NO" sz="2700" dirty="0" err="1"/>
              <a:t>changed</a:t>
            </a:r>
            <a:r>
              <a:rPr lang="nb-NO" sz="2700" dirty="0"/>
              <a:t> </a:t>
            </a:r>
            <a:r>
              <a:rPr lang="nb-NO" sz="2700" dirty="0" err="1"/>
              <a:t>the</a:t>
            </a:r>
            <a:r>
              <a:rPr lang="nb-NO" sz="2700" dirty="0"/>
              <a:t> first </a:t>
            </a:r>
            <a:r>
              <a:rPr lang="nb-NO" sz="2700" dirty="0" err="1"/>
              <a:t>subject</a:t>
            </a:r>
            <a:r>
              <a:rPr lang="nb-NO" sz="2700" dirty="0"/>
              <a:t> in </a:t>
            </a:r>
            <a:r>
              <a:rPr lang="nb-NO" sz="2700" dirty="0" err="1"/>
              <a:t>the</a:t>
            </a:r>
            <a:r>
              <a:rPr lang="nb-NO" sz="2700" dirty="0"/>
              <a:t> Child </a:t>
            </a:r>
            <a:r>
              <a:rPr lang="nb-NO" sz="2700" dirty="0" err="1"/>
              <a:t>Wellfare</a:t>
            </a:r>
            <a:r>
              <a:rPr lang="nb-NO" sz="2700" dirty="0"/>
              <a:t> studies.</a:t>
            </a:r>
            <a:br>
              <a:rPr lang="nb-NO" sz="2700" dirty="0"/>
            </a:br>
            <a:br>
              <a:rPr lang="nb-NO" sz="2700" dirty="0"/>
            </a:br>
            <a:r>
              <a:rPr lang="nb-NO" sz="2700" dirty="0"/>
              <a:t>«</a:t>
            </a:r>
            <a:r>
              <a:rPr lang="nb-NO" sz="3100" b="0" dirty="0"/>
              <a:t>Child </a:t>
            </a:r>
            <a:r>
              <a:rPr lang="nb-NO" sz="3100" b="0" dirty="0" err="1"/>
              <a:t>protection</a:t>
            </a:r>
            <a:r>
              <a:rPr lang="nb-NO" sz="3100" b="0" dirty="0"/>
              <a:t> in </a:t>
            </a:r>
            <a:r>
              <a:rPr lang="nb-NO" sz="3100" b="0" dirty="0" err="1"/>
              <a:t>the</a:t>
            </a:r>
            <a:r>
              <a:rPr lang="nb-NO" sz="3100" b="0" dirty="0"/>
              <a:t> </a:t>
            </a:r>
            <a:r>
              <a:rPr lang="nb-NO" sz="3100" b="0" dirty="0" err="1"/>
              <a:t>welfare</a:t>
            </a:r>
            <a:r>
              <a:rPr lang="nb-NO" sz="3100" b="0" dirty="0"/>
              <a:t> </a:t>
            </a:r>
            <a:r>
              <a:rPr lang="nb-NO" sz="3100" b="0" dirty="0" err="1"/>
              <a:t>state</a:t>
            </a:r>
            <a:r>
              <a:rPr lang="nb-NO" sz="3100" b="0" dirty="0"/>
              <a:t> - </a:t>
            </a:r>
            <a:r>
              <a:rPr lang="nb-NO" sz="3100" b="0" dirty="0" err="1"/>
              <a:t>Mandate</a:t>
            </a:r>
            <a:r>
              <a:rPr lang="nb-NO" sz="3100" b="0" dirty="0"/>
              <a:t>, </a:t>
            </a:r>
            <a:r>
              <a:rPr lang="nb-NO" sz="3100" b="0" dirty="0" err="1"/>
              <a:t>profession</a:t>
            </a:r>
            <a:r>
              <a:rPr lang="nb-NO" sz="3100" b="0" dirty="0"/>
              <a:t> and </a:t>
            </a:r>
            <a:r>
              <a:rPr lang="nb-NO" sz="3100" b="0" dirty="0" err="1"/>
              <a:t>self-understanding</a:t>
            </a:r>
            <a:r>
              <a:rPr lang="nb-NO" sz="3100" b="0" dirty="0"/>
              <a:t>»</a:t>
            </a:r>
            <a:br>
              <a:rPr lang="nb-NO" sz="8000" dirty="0"/>
            </a:br>
            <a:br>
              <a:rPr lang="nb-NO" sz="2700" dirty="0"/>
            </a:br>
            <a:br>
              <a:rPr lang="nb-NO" sz="2700" dirty="0"/>
            </a:br>
            <a:r>
              <a:rPr lang="nb-NO" sz="2700" dirty="0"/>
              <a:t>Who </a:t>
            </a:r>
            <a:r>
              <a:rPr lang="nb-NO" sz="2700" dirty="0" err="1"/>
              <a:t>are</a:t>
            </a:r>
            <a:r>
              <a:rPr lang="nb-NO" sz="2700" dirty="0"/>
              <a:t> </a:t>
            </a:r>
            <a:r>
              <a:rPr lang="nb-NO" sz="2700" dirty="0" err="1"/>
              <a:t>you</a:t>
            </a:r>
            <a:r>
              <a:rPr lang="nb-NO" sz="2700" dirty="0"/>
              <a:t>?</a:t>
            </a:r>
            <a:br>
              <a:rPr lang="nb-NO" sz="2700" dirty="0"/>
            </a:br>
            <a:br>
              <a:rPr lang="nb-NO" sz="2700" dirty="0"/>
            </a:br>
            <a:r>
              <a:rPr lang="nb-NO" sz="2700" dirty="0" err="1"/>
              <a:t>What</a:t>
            </a:r>
            <a:r>
              <a:rPr lang="nb-NO" sz="2700" dirty="0"/>
              <a:t> </a:t>
            </a:r>
            <a:r>
              <a:rPr lang="nb-NO" sz="2700" dirty="0" err="1"/>
              <a:t>experiences</a:t>
            </a:r>
            <a:r>
              <a:rPr lang="nb-NO" sz="2700" dirty="0"/>
              <a:t> do </a:t>
            </a:r>
            <a:r>
              <a:rPr lang="nb-NO" sz="2700" dirty="0" err="1"/>
              <a:t>you</a:t>
            </a:r>
            <a:r>
              <a:rPr lang="nb-NO" sz="2700" dirty="0"/>
              <a:t> have </a:t>
            </a:r>
            <a:r>
              <a:rPr lang="nb-NO" sz="2700" dirty="0" err="1"/>
              <a:t>with</a:t>
            </a:r>
            <a:r>
              <a:rPr lang="nb-NO" sz="2700" dirty="0"/>
              <a:t> </a:t>
            </a:r>
            <a:r>
              <a:rPr lang="nb-NO" sz="2700" dirty="0" err="1"/>
              <a:t>you</a:t>
            </a:r>
            <a:r>
              <a:rPr lang="nb-NO" sz="2700" dirty="0"/>
              <a:t>?</a:t>
            </a:r>
            <a:br>
              <a:rPr lang="nb-NO" sz="2700" dirty="0"/>
            </a:br>
            <a:br>
              <a:rPr lang="nb-NO" sz="2700" dirty="0"/>
            </a:br>
            <a:r>
              <a:rPr lang="nb-NO" sz="2700" dirty="0" err="1"/>
              <a:t>What</a:t>
            </a:r>
            <a:r>
              <a:rPr lang="nb-NO" sz="2700" dirty="0"/>
              <a:t> is </a:t>
            </a:r>
            <a:r>
              <a:rPr lang="nb-NO" sz="2700" dirty="0" err="1"/>
              <a:t>your</a:t>
            </a:r>
            <a:r>
              <a:rPr lang="nb-NO" sz="2700" dirty="0"/>
              <a:t> </a:t>
            </a:r>
            <a:r>
              <a:rPr lang="nb-NO" sz="2700" dirty="0" err="1"/>
              <a:t>motivation</a:t>
            </a:r>
            <a:r>
              <a:rPr lang="nb-NO" sz="2700" dirty="0"/>
              <a:t> to start </a:t>
            </a:r>
            <a:r>
              <a:rPr lang="nb-NO" sz="2700" dirty="0" err="1"/>
              <a:t>this</a:t>
            </a:r>
            <a:r>
              <a:rPr lang="nb-NO" sz="2700" dirty="0"/>
              <a:t> </a:t>
            </a:r>
            <a:r>
              <a:rPr lang="nb-NO" sz="2700" dirty="0" err="1"/>
              <a:t>education</a:t>
            </a:r>
            <a:r>
              <a:rPr lang="nb-NO" sz="2700" dirty="0"/>
              <a:t>?</a:t>
            </a:r>
            <a:endParaRPr lang="nb-NO" sz="2700" dirty="0">
              <a:cs typeface="Times New Roman" panose="02020603050405020304" pitchFamily="18" charset="0"/>
            </a:endParaRPr>
          </a:p>
        </p:txBody>
      </p:sp>
    </p:spTree>
    <p:extLst>
      <p:ext uri="{BB962C8B-B14F-4D97-AF65-F5344CB8AC3E}">
        <p14:creationId xmlns:p14="http://schemas.microsoft.com/office/powerpoint/2010/main" val="293906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64628" y="1636295"/>
            <a:ext cx="15373922" cy="5598693"/>
          </a:xfrm>
        </p:spPr>
        <p:txBody>
          <a:bodyPr>
            <a:normAutofit/>
          </a:bodyPr>
          <a:lstStyle/>
          <a:p>
            <a:br>
              <a:rPr lang="nb-NO" sz="2700" dirty="0"/>
            </a:br>
            <a:br>
              <a:rPr lang="nb-NO" sz="2700" dirty="0"/>
            </a:br>
            <a:br>
              <a:rPr lang="nb-NO" sz="2700" dirty="0"/>
            </a:br>
            <a:r>
              <a:rPr lang="nb-NO" sz="2700" dirty="0"/>
              <a:t>A </a:t>
            </a:r>
            <a:r>
              <a:rPr lang="nb-NO" sz="2700" dirty="0" err="1"/>
              <a:t>lecture</a:t>
            </a:r>
            <a:r>
              <a:rPr lang="nb-NO" sz="2700" dirty="0"/>
              <a:t> in art and </a:t>
            </a:r>
            <a:r>
              <a:rPr lang="nb-NO" sz="2700" dirty="0" err="1"/>
              <a:t>craft</a:t>
            </a:r>
            <a:r>
              <a:rPr lang="nb-NO" sz="2700" dirty="0"/>
              <a:t>, </a:t>
            </a:r>
            <a:r>
              <a:rPr lang="nb-NO" sz="2700" dirty="0" err="1"/>
              <a:t>music</a:t>
            </a:r>
            <a:r>
              <a:rPr lang="nb-NO" sz="2700" dirty="0"/>
              <a:t>, drama and </a:t>
            </a:r>
            <a:r>
              <a:rPr lang="nb-NO" sz="2700" dirty="0" err="1"/>
              <a:t>outdoor</a:t>
            </a:r>
            <a:r>
              <a:rPr lang="nb-NO" sz="2700" dirty="0"/>
              <a:t> </a:t>
            </a:r>
            <a:r>
              <a:rPr lang="nb-NO" sz="2700" dirty="0" err="1"/>
              <a:t>life</a:t>
            </a:r>
            <a:br>
              <a:rPr lang="nb-NO" sz="2700" dirty="0"/>
            </a:br>
            <a:br>
              <a:rPr lang="nb-NO" sz="2700" dirty="0"/>
            </a:br>
            <a:r>
              <a:rPr lang="nb-NO" sz="2700" dirty="0"/>
              <a:t>And so </a:t>
            </a:r>
            <a:r>
              <a:rPr lang="nb-NO" sz="2700" dirty="0" err="1"/>
              <a:t>they</a:t>
            </a:r>
            <a:r>
              <a:rPr lang="nb-NO" sz="2700" dirty="0"/>
              <a:t> </a:t>
            </a:r>
            <a:r>
              <a:rPr lang="nb-NO" sz="2700" dirty="0" err="1"/>
              <a:t>work</a:t>
            </a:r>
            <a:r>
              <a:rPr lang="nb-NO" sz="2700" dirty="0"/>
              <a:t> in </a:t>
            </a:r>
            <a:r>
              <a:rPr lang="nb-NO" sz="2700" dirty="0" err="1"/>
              <a:t>smaal</a:t>
            </a:r>
            <a:r>
              <a:rPr lang="nb-NO" sz="2700" dirty="0"/>
              <a:t> </a:t>
            </a:r>
            <a:r>
              <a:rPr lang="nb-NO" sz="2700" dirty="0" err="1"/>
              <a:t>groups</a:t>
            </a:r>
            <a:r>
              <a:rPr lang="nb-NO" sz="2700" dirty="0"/>
              <a:t> </a:t>
            </a:r>
            <a:r>
              <a:rPr lang="nb-NO" sz="2700" dirty="0" err="1"/>
              <a:t>there</a:t>
            </a:r>
            <a:r>
              <a:rPr lang="nb-NO" sz="2700" dirty="0"/>
              <a:t> </a:t>
            </a:r>
            <a:r>
              <a:rPr lang="nb-NO" sz="2700" dirty="0" err="1"/>
              <a:t>they</a:t>
            </a:r>
            <a:r>
              <a:rPr lang="nb-NO" sz="2700" dirty="0"/>
              <a:t> </a:t>
            </a:r>
            <a:r>
              <a:rPr lang="nb-NO" sz="2700" dirty="0" err="1"/>
              <a:t>share</a:t>
            </a:r>
            <a:r>
              <a:rPr lang="nb-NO" sz="2700" dirty="0"/>
              <a:t> </a:t>
            </a:r>
            <a:r>
              <a:rPr lang="nb-NO" sz="2700" dirty="0" err="1"/>
              <a:t>their</a:t>
            </a:r>
            <a:r>
              <a:rPr lang="nb-NO" sz="2700" dirty="0"/>
              <a:t> </a:t>
            </a:r>
            <a:r>
              <a:rPr lang="nb-NO" sz="2700" dirty="0" err="1"/>
              <a:t>experiences</a:t>
            </a:r>
            <a:r>
              <a:rPr lang="nb-NO" sz="2700" dirty="0"/>
              <a:t>, </a:t>
            </a:r>
            <a:r>
              <a:rPr lang="nb-NO" sz="2700" dirty="0" err="1"/>
              <a:t>background</a:t>
            </a:r>
            <a:r>
              <a:rPr lang="nb-NO" sz="2700" dirty="0"/>
              <a:t> and </a:t>
            </a:r>
            <a:r>
              <a:rPr lang="nb-NO" sz="2700" dirty="0" err="1"/>
              <a:t>their</a:t>
            </a:r>
            <a:r>
              <a:rPr lang="nb-NO" sz="2700" dirty="0"/>
              <a:t> </a:t>
            </a:r>
            <a:r>
              <a:rPr lang="nb-NO" sz="2700" dirty="0" err="1"/>
              <a:t>motivation</a:t>
            </a:r>
            <a:r>
              <a:rPr lang="nb-NO" sz="2700" dirty="0"/>
              <a:t> </a:t>
            </a:r>
            <a:r>
              <a:rPr lang="nb-NO" sz="2700" dirty="0" err="1"/>
              <a:t>on</a:t>
            </a:r>
            <a:r>
              <a:rPr lang="nb-NO" sz="2700" dirty="0"/>
              <a:t> </a:t>
            </a:r>
            <a:r>
              <a:rPr lang="nb-NO" sz="2700" dirty="0" err="1"/>
              <a:t>starting</a:t>
            </a:r>
            <a:r>
              <a:rPr lang="nb-NO" sz="2700" dirty="0"/>
              <a:t> </a:t>
            </a:r>
            <a:r>
              <a:rPr lang="nb-NO" sz="2700" dirty="0" err="1"/>
              <a:t>this</a:t>
            </a:r>
            <a:r>
              <a:rPr lang="nb-NO" sz="2700" dirty="0"/>
              <a:t> </a:t>
            </a:r>
            <a:r>
              <a:rPr lang="nb-NO" sz="2700" dirty="0" err="1"/>
              <a:t>education</a:t>
            </a:r>
            <a:r>
              <a:rPr lang="nb-NO" sz="2700" dirty="0"/>
              <a:t>.</a:t>
            </a:r>
            <a:br>
              <a:rPr lang="nb-NO" sz="2700" dirty="0"/>
            </a:br>
            <a:br>
              <a:rPr lang="nb-NO" sz="2700" dirty="0"/>
            </a:br>
            <a:r>
              <a:rPr lang="nb-NO" sz="2700" dirty="0" err="1"/>
              <a:t>They</a:t>
            </a:r>
            <a:r>
              <a:rPr lang="nb-NO" sz="2700" dirty="0"/>
              <a:t> </a:t>
            </a:r>
            <a:r>
              <a:rPr lang="nb-NO" sz="2700" dirty="0" err="1"/>
              <a:t>then</a:t>
            </a:r>
            <a:r>
              <a:rPr lang="nb-NO" sz="2700" dirty="0"/>
              <a:t> make a case/ a </a:t>
            </a:r>
            <a:r>
              <a:rPr lang="nb-NO" sz="2700" dirty="0" err="1"/>
              <a:t>child</a:t>
            </a:r>
            <a:r>
              <a:rPr lang="nb-NO" sz="2700" dirty="0"/>
              <a:t> all </a:t>
            </a:r>
            <a:r>
              <a:rPr lang="nb-NO" sz="2700" dirty="0" err="1"/>
              <a:t>put</a:t>
            </a:r>
            <a:r>
              <a:rPr lang="nb-NO" sz="2700" dirty="0"/>
              <a:t> </a:t>
            </a:r>
            <a:r>
              <a:rPr lang="nb-NO" sz="2700" dirty="0" err="1"/>
              <a:t>together</a:t>
            </a:r>
            <a:r>
              <a:rPr lang="nb-NO" sz="2700" dirty="0"/>
              <a:t> </a:t>
            </a:r>
            <a:r>
              <a:rPr lang="nb-NO" sz="2700" dirty="0" err="1"/>
              <a:t>of</a:t>
            </a:r>
            <a:r>
              <a:rPr lang="nb-NO" sz="2700" dirty="0"/>
              <a:t> all </a:t>
            </a:r>
            <a:r>
              <a:rPr lang="nb-NO" sz="2700" dirty="0" err="1"/>
              <a:t>their</a:t>
            </a:r>
            <a:r>
              <a:rPr lang="nb-NO" sz="2700" dirty="0"/>
              <a:t> </a:t>
            </a:r>
            <a:r>
              <a:rPr lang="nb-NO" sz="2700" dirty="0" err="1"/>
              <a:t>experiences</a:t>
            </a:r>
            <a:br>
              <a:rPr lang="nb-NO" sz="2700" dirty="0"/>
            </a:br>
            <a:br>
              <a:rPr lang="nb-NO" sz="2700" dirty="0"/>
            </a:br>
            <a:r>
              <a:rPr lang="nb-NO" sz="2700" dirty="0"/>
              <a:t>And </a:t>
            </a:r>
            <a:r>
              <a:rPr lang="nb-NO" sz="2700" dirty="0" err="1"/>
              <a:t>come</a:t>
            </a:r>
            <a:r>
              <a:rPr lang="nb-NO" sz="2700" dirty="0"/>
              <a:t> up </a:t>
            </a:r>
            <a:r>
              <a:rPr lang="nb-NO" sz="2700" dirty="0" err="1"/>
              <a:t>with</a:t>
            </a:r>
            <a:r>
              <a:rPr lang="nb-NO" sz="2700" dirty="0"/>
              <a:t> </a:t>
            </a:r>
            <a:r>
              <a:rPr lang="nb-NO" sz="2700" dirty="0" err="1"/>
              <a:t>solutions</a:t>
            </a:r>
            <a:r>
              <a:rPr lang="nb-NO" sz="2700" dirty="0"/>
              <a:t> for </a:t>
            </a:r>
            <a:r>
              <a:rPr lang="nb-NO" sz="2700" dirty="0" err="1"/>
              <a:t>that</a:t>
            </a:r>
            <a:r>
              <a:rPr lang="nb-NO" sz="2700" dirty="0"/>
              <a:t> </a:t>
            </a:r>
            <a:r>
              <a:rPr lang="nb-NO" sz="2700" dirty="0" err="1"/>
              <a:t>child</a:t>
            </a:r>
            <a:br>
              <a:rPr lang="nb-NO" sz="2700" dirty="0"/>
            </a:br>
            <a:br>
              <a:rPr lang="nb-NO" sz="2700" dirty="0"/>
            </a:br>
            <a:r>
              <a:rPr lang="nb-NO" sz="2700" dirty="0"/>
              <a:t>In </a:t>
            </a:r>
            <a:r>
              <a:rPr lang="nb-NO" sz="2700" dirty="0" err="1"/>
              <a:t>the</a:t>
            </a:r>
            <a:r>
              <a:rPr lang="nb-NO" sz="2700" dirty="0"/>
              <a:t> end </a:t>
            </a:r>
            <a:r>
              <a:rPr lang="nb-NO" sz="2700" dirty="0" err="1"/>
              <a:t>they</a:t>
            </a:r>
            <a:r>
              <a:rPr lang="nb-NO" sz="2700" dirty="0"/>
              <a:t> present </a:t>
            </a:r>
            <a:r>
              <a:rPr lang="nb-NO" sz="2700" dirty="0" err="1"/>
              <a:t>the</a:t>
            </a:r>
            <a:r>
              <a:rPr lang="nb-NO" sz="2700" dirty="0"/>
              <a:t> case and </a:t>
            </a:r>
            <a:r>
              <a:rPr lang="nb-NO" sz="2700" dirty="0" err="1"/>
              <a:t>their</a:t>
            </a:r>
            <a:r>
              <a:rPr lang="nb-NO" sz="2700" dirty="0"/>
              <a:t> </a:t>
            </a:r>
            <a:r>
              <a:rPr lang="nb-NO" sz="2700" dirty="0" err="1"/>
              <a:t>solutions</a:t>
            </a:r>
            <a:r>
              <a:rPr lang="nb-NO" sz="2700" dirty="0"/>
              <a:t> for </a:t>
            </a:r>
            <a:r>
              <a:rPr lang="nb-NO" sz="2700" dirty="0" err="1"/>
              <a:t>the</a:t>
            </a:r>
            <a:r>
              <a:rPr lang="nb-NO" sz="2700" dirty="0"/>
              <a:t> </a:t>
            </a:r>
            <a:r>
              <a:rPr lang="nb-NO" sz="2700" dirty="0" err="1"/>
              <a:t>other</a:t>
            </a:r>
            <a:r>
              <a:rPr lang="nb-NO" sz="2700" dirty="0"/>
              <a:t> students</a:t>
            </a:r>
            <a:endParaRPr lang="nb-NO" sz="2700" dirty="0">
              <a:cs typeface="Times New Roman" panose="02020603050405020304" pitchFamily="18" charset="0"/>
            </a:endParaRPr>
          </a:p>
        </p:txBody>
      </p:sp>
    </p:spTree>
    <p:extLst>
      <p:ext uri="{BB962C8B-B14F-4D97-AF65-F5344CB8AC3E}">
        <p14:creationId xmlns:p14="http://schemas.microsoft.com/office/powerpoint/2010/main" val="204206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2122" y="2871537"/>
            <a:ext cx="15373922" cy="7315199"/>
          </a:xfrm>
        </p:spPr>
        <p:txBody>
          <a:bodyPr>
            <a:normAutofit/>
          </a:bodyPr>
          <a:lstStyle/>
          <a:p>
            <a:r>
              <a:rPr lang="en-US" sz="3100" dirty="0"/>
              <a:t>The mentors is given a lecture on how to use activities in building relationship with children a month after they have their start as a mentor</a:t>
            </a:r>
            <a:br>
              <a:rPr lang="en-US" sz="3100" dirty="0"/>
            </a:br>
            <a:br>
              <a:rPr lang="en-US" sz="3100" dirty="0"/>
            </a:br>
            <a:r>
              <a:rPr lang="en-US" sz="3100" dirty="0"/>
              <a:t>Before we had the the focus in the lecture on the mentor´s interest and skills</a:t>
            </a:r>
            <a:br>
              <a:rPr lang="en-US" sz="3100" dirty="0"/>
            </a:br>
            <a:r>
              <a:rPr lang="en-US" sz="3100" dirty="0"/>
              <a:t>And how they could introduce and use the facilities in the child´s local environment and in Oslo.</a:t>
            </a:r>
            <a:br>
              <a:rPr lang="en-US" sz="4400" dirty="0"/>
            </a:br>
            <a:br>
              <a:rPr lang="en-US" sz="4400" dirty="0"/>
            </a:br>
            <a:br>
              <a:rPr lang="en-US" sz="4400" dirty="0"/>
            </a:br>
            <a:br>
              <a:rPr lang="en-US" sz="4400" dirty="0"/>
            </a:br>
            <a:br>
              <a:rPr lang="en-US" sz="4400" dirty="0"/>
            </a:br>
            <a:br>
              <a:rPr lang="en-US" sz="4400" dirty="0"/>
            </a:br>
            <a:endParaRPr lang="nb-NO" sz="4400" dirty="0"/>
          </a:p>
        </p:txBody>
      </p:sp>
      <p:sp>
        <p:nvSpPr>
          <p:cNvPr id="4" name="TekstSylinder 3">
            <a:extLst>
              <a:ext uri="{FF2B5EF4-FFF2-40B4-BE49-F238E27FC236}">
                <a16:creationId xmlns:a16="http://schemas.microsoft.com/office/drawing/2014/main" id="{4527A1FC-55AC-AC47-B3C7-7213606A8E0B}"/>
              </a:ext>
            </a:extLst>
          </p:cNvPr>
          <p:cNvSpPr txBox="1"/>
          <p:nvPr/>
        </p:nvSpPr>
        <p:spPr>
          <a:xfrm>
            <a:off x="2935705" y="1246326"/>
            <a:ext cx="12560969" cy="1754326"/>
          </a:xfrm>
          <a:prstGeom prst="rect">
            <a:avLst/>
          </a:prstGeom>
          <a:noFill/>
        </p:spPr>
        <p:txBody>
          <a:bodyPr wrap="square" rtlCol="0">
            <a:spAutoFit/>
          </a:bodyPr>
          <a:lstStyle/>
          <a:p>
            <a:r>
              <a:rPr lang="en-US" sz="5400" b="1" dirty="0"/>
              <a:t>How has this had an </a:t>
            </a:r>
            <a:r>
              <a:rPr lang="en-US" sz="5400" b="1" dirty="0" err="1"/>
              <a:t>inpact</a:t>
            </a:r>
            <a:r>
              <a:rPr lang="en-US" sz="5400" b="1" dirty="0"/>
              <a:t> on how we teach and </a:t>
            </a:r>
            <a:r>
              <a:rPr lang="en-US" sz="5400" b="1" dirty="0" err="1"/>
              <a:t>supervice</a:t>
            </a:r>
            <a:r>
              <a:rPr lang="en-US" sz="5400" b="1" dirty="0"/>
              <a:t> our mentors?</a:t>
            </a:r>
          </a:p>
        </p:txBody>
      </p:sp>
    </p:spTree>
    <p:extLst>
      <p:ext uri="{BB962C8B-B14F-4D97-AF65-F5344CB8AC3E}">
        <p14:creationId xmlns:p14="http://schemas.microsoft.com/office/powerpoint/2010/main" val="304368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0361" y="1745673"/>
            <a:ext cx="15373922" cy="2227811"/>
          </a:xfrm>
        </p:spPr>
        <p:txBody>
          <a:bodyPr>
            <a:normAutofit/>
          </a:bodyPr>
          <a:lstStyle/>
          <a:p>
            <a:pPr algn="ctr"/>
            <a:br>
              <a:rPr lang="nb-NO" sz="8000" dirty="0">
                <a:solidFill>
                  <a:schemeClr val="bg1"/>
                </a:solidFill>
                <a:cs typeface="Times New Roman" panose="02020603050405020304" pitchFamily="18" charset="0"/>
              </a:rPr>
            </a:br>
            <a:endParaRPr lang="nb-NO" dirty="0"/>
          </a:p>
        </p:txBody>
      </p:sp>
      <p:sp>
        <p:nvSpPr>
          <p:cNvPr id="4" name="Undertittel 2">
            <a:extLst>
              <a:ext uri="{FF2B5EF4-FFF2-40B4-BE49-F238E27FC236}">
                <a16:creationId xmlns:a16="http://schemas.microsoft.com/office/drawing/2014/main" id="{A4837479-CAD9-5049-B33C-8671257B6AAE}"/>
              </a:ext>
            </a:extLst>
          </p:cNvPr>
          <p:cNvSpPr txBox="1">
            <a:spLocks/>
          </p:cNvSpPr>
          <p:nvPr/>
        </p:nvSpPr>
        <p:spPr>
          <a:xfrm>
            <a:off x="1187623" y="2132856"/>
            <a:ext cx="14988943" cy="5873484"/>
          </a:xfrm>
          <a:prstGeom prst="rect">
            <a:avLst/>
          </a:prstGeom>
        </p:spPr>
        <p:txBody>
          <a:bodyPr vert="horz" wrap="square" lIns="0" tIns="0" rIns="0" bIns="0" rtlCol="0" anchor="t" anchorCtr="0">
            <a:noAutofit/>
          </a:bodyPr>
          <a:lstStyle>
            <a:lvl1pPr marL="182563" indent="-179388"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64000" indent="-1800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296000" indent="-1800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728000" indent="-1800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175" indent="0">
              <a:buNone/>
            </a:pPr>
            <a:endParaRPr lang="nb-NO" sz="4400" dirty="0"/>
          </a:p>
        </p:txBody>
      </p:sp>
      <p:sp>
        <p:nvSpPr>
          <p:cNvPr id="5" name="TekstSylinder 4">
            <a:extLst>
              <a:ext uri="{FF2B5EF4-FFF2-40B4-BE49-F238E27FC236}">
                <a16:creationId xmlns:a16="http://schemas.microsoft.com/office/drawing/2014/main" id="{30714446-BAE4-764E-B158-48C0A7890B21}"/>
              </a:ext>
            </a:extLst>
          </p:cNvPr>
          <p:cNvSpPr txBox="1"/>
          <p:nvPr/>
        </p:nvSpPr>
        <p:spPr>
          <a:xfrm>
            <a:off x="1187622" y="2132857"/>
            <a:ext cx="15117041" cy="7478970"/>
          </a:xfrm>
          <a:prstGeom prst="rect">
            <a:avLst/>
          </a:prstGeom>
          <a:noFill/>
        </p:spPr>
        <p:txBody>
          <a:bodyPr wrap="square">
            <a:spAutoFit/>
          </a:bodyPr>
          <a:lstStyle/>
          <a:p>
            <a:r>
              <a:rPr lang="en-US" sz="4800" dirty="0"/>
              <a:t>Now then we teach the mentors in the use of activities we have a focus on that the mentors have of their own experiences as a child. Not just that they have skills and experiences in.</a:t>
            </a:r>
          </a:p>
          <a:p>
            <a:endParaRPr lang="en-US" sz="4800" dirty="0"/>
          </a:p>
          <a:p>
            <a:r>
              <a:rPr lang="en-US" sz="4800" dirty="0"/>
              <a:t>This bring back memories and help them seeing things from the child´</a:t>
            </a:r>
            <a:r>
              <a:rPr lang="en-US" sz="4800"/>
              <a:t>s perspective.</a:t>
            </a:r>
            <a:endParaRPr lang="en-US" sz="4800" dirty="0"/>
          </a:p>
          <a:p>
            <a:endParaRPr lang="en-US" sz="4800" dirty="0"/>
          </a:p>
          <a:p>
            <a:endParaRPr lang="en-US" sz="4800" dirty="0"/>
          </a:p>
          <a:p>
            <a:endParaRPr lang="nb-NO" sz="4800" dirty="0"/>
          </a:p>
        </p:txBody>
      </p:sp>
    </p:spTree>
    <p:extLst>
      <p:ext uri="{BB962C8B-B14F-4D97-AF65-F5344CB8AC3E}">
        <p14:creationId xmlns:p14="http://schemas.microsoft.com/office/powerpoint/2010/main" val="56980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50" r="50"/>
          <a:stretch>
            <a:fillRect/>
          </a:stretch>
        </p:blipFill>
        <p:spPr/>
      </p:pic>
      <p:sp>
        <p:nvSpPr>
          <p:cNvPr id="6" name="Plassholder for tekst 5"/>
          <p:cNvSpPr>
            <a:spLocks noGrp="1"/>
          </p:cNvSpPr>
          <p:nvPr>
            <p:ph type="body" idx="14"/>
          </p:nvPr>
        </p:nvSpPr>
        <p:spPr/>
        <p:txBody>
          <a:bodyPr/>
          <a:lstStyle/>
          <a:p>
            <a:endParaRPr lang="nb-NO"/>
          </a:p>
        </p:txBody>
      </p:sp>
      <p:sp>
        <p:nvSpPr>
          <p:cNvPr id="7" name="Plassholder for tekst 6"/>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043810001"/>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OsloMet aug_18_KT.pptx" id="{66418114-050C-4BD5-91AF-67DA0740E559}" vid="{D94F6DA4-6853-4800-B116-2FBC99922182}"/>
    </a:ext>
  </a:extLst>
</a:theme>
</file>

<file path=ppt/theme/theme2.xml><?xml version="1.0" encoding="utf-8"?>
<a:theme xmlns:a="http://schemas.openxmlformats.org/drawingml/2006/main" name="1_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OsloMet aug_18_KT.pptx" id="{66418114-050C-4BD5-91AF-67DA0740E559}" vid="{5C7B8DFB-0EBB-406B-963F-4269C08023A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674C79E44E4C64991713C93736B634D" ma:contentTypeVersion="11" ma:contentTypeDescription="Opprett et nytt dokument." ma:contentTypeScope="" ma:versionID="a9b069c8fc1a93cb552df3e134a27f34">
  <xsd:schema xmlns:xsd="http://www.w3.org/2001/XMLSchema" xmlns:xs="http://www.w3.org/2001/XMLSchema" xmlns:p="http://schemas.microsoft.com/office/2006/metadata/properties" xmlns:ns1="http://schemas.microsoft.com/sharepoint/v3" xmlns:ns3="4d5e750a-238c-4a0a-9ac7-22df6737d0d5" xmlns:ns4="f1b76afa-16ce-4759-ac13-0572e5c93e53" targetNamespace="http://schemas.microsoft.com/office/2006/metadata/properties" ma:root="true" ma:fieldsID="fe340e441c17d026a03217c62cc16a53" ns1:_="" ns3:_="" ns4:_="">
    <xsd:import namespace="http://schemas.microsoft.com/sharepoint/v3"/>
    <xsd:import namespace="4d5e750a-238c-4a0a-9ac7-22df6737d0d5"/>
    <xsd:import namespace="f1b76afa-16ce-4759-ac13-0572e5c93e53"/>
    <xsd:element name="properties">
      <xsd:complexType>
        <xsd:sequence>
          <xsd:element name="documentManagement">
            <xsd:complexType>
              <xsd:all>
                <xsd:element ref="ns1:_ip_UnifiedCompliancePolicyProperties" minOccurs="0"/>
                <xsd:element ref="ns1:_ip_UnifiedCompliancePolicyUIAction" minOccurs="0"/>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Egenskaper for samordnet samsvarspolicy" ma:description="" ma:hidden="true" ma:internalName="_ip_UnifiedCompliancePolicyProperties">
      <xsd:simpleType>
        <xsd:restriction base="dms:Note"/>
      </xsd:simpleType>
    </xsd:element>
    <xsd:element name="_ip_UnifiedCompliancePolicyUIAction" ma:index="9" nillable="true" ma:displayName="UI-handling for samordnet samsvarspolicy"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e750a-238c-4a0a-9ac7-22df6737d0d5" elementFormDefault="qualified">
    <xsd:import namespace="http://schemas.microsoft.com/office/2006/documentManagement/types"/>
    <xsd:import namespace="http://schemas.microsoft.com/office/infopath/2007/PartnerControls"/>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description="" ma:internalName="SharedWithDetails" ma:readOnly="true">
      <xsd:simpleType>
        <xsd:restriction base="dms:Note">
          <xsd:maxLength value="255"/>
        </xsd:restriction>
      </xsd:simpleType>
    </xsd:element>
    <xsd:element name="SharingHintHash" ma:index="12"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b76afa-16ce-4759-ac13-0572e5c93e5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C2F5713-74D8-48CD-AC5D-7481B91D5561}">
  <ds:schemaRefs>
    <ds:schemaRef ds:uri="http://schemas.microsoft.com/sharepoint/v3/contenttype/forms"/>
  </ds:schemaRefs>
</ds:datastoreItem>
</file>

<file path=customXml/itemProps2.xml><?xml version="1.0" encoding="utf-8"?>
<ds:datastoreItem xmlns:ds="http://schemas.openxmlformats.org/officeDocument/2006/customXml" ds:itemID="{0BC53FAA-8910-4A31-BE17-03D5433B5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5e750a-238c-4a0a-9ac7-22df6737d0d5"/>
    <ds:schemaRef ds:uri="f1b76afa-16ce-4759-ac13-0572e5c93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233D70-16CE-4CF0-BFFC-A726C2EDC67F}">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presentasjon OsloMet aug_18_KT</Template>
  <TotalTime>14346</TotalTime>
  <Words>830</Words>
  <Application>Microsoft Macintosh PowerPoint</Application>
  <PresentationFormat>Egendefinert</PresentationFormat>
  <Paragraphs>53</Paragraphs>
  <Slides>7</Slides>
  <Notes>6</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7</vt:i4>
      </vt:variant>
    </vt:vector>
  </HeadingPairs>
  <TitlesOfParts>
    <vt:vector size="11" baseType="lpstr">
      <vt:lpstr>Arial</vt:lpstr>
      <vt:lpstr>Calibri</vt:lpstr>
      <vt:lpstr>Office-tema</vt:lpstr>
      <vt:lpstr>1_Office-tema</vt:lpstr>
      <vt:lpstr>How to increase self- understanding and awareness through the use of creative methos and activities in mentorship.  </vt:lpstr>
      <vt:lpstr>Norway got new directions from the goverment for Health- and social educating in 2020. </vt:lpstr>
      <vt:lpstr>   In this we found the focus on self awareness.   We then changed the first subject in the Child Wellfare studies.  «Child protection in the welfare state - Mandate, profession and self-understanding»   Who are you?  What experiences do you have with you?  What is your motivation to start this education?</vt:lpstr>
      <vt:lpstr>   A lecture in art and craft, music, drama and outdoor life  And so they work in smaal groups there they share their experiences, background and their motivation on starting this education.  They then make a case/ a child all put together of all their experiences  And come up with solutions for that child  In the end they present the case and their solutions for the other students</vt:lpstr>
      <vt:lpstr>The mentors is given a lecture on how to use activities in building relationship with children a month after they have their start as a mentor  Before we had the the focus in the lecture on the mentor´s interest and skills And how they could introduce and use the facilities in the child´s local environment and in Oslo.      </vt:lpstr>
      <vt:lpstr> </vt:lpstr>
      <vt:lpstr>PowerPoint-presentasjon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OsloMet – storbyuniversitetet </dc:title>
  <dc:creator>Elisabeth Arnesen</dc:creator>
  <dc:description>template by officeconsult.no</dc:description>
  <cp:lastModifiedBy>Elisabeth Arnesen</cp:lastModifiedBy>
  <cp:revision>47</cp:revision>
  <dcterms:created xsi:type="dcterms:W3CDTF">2020-01-06T13:43:51Z</dcterms:created>
  <dcterms:modified xsi:type="dcterms:W3CDTF">2022-02-25T10:17:20Z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0x010100D674C79E44E4C64991713C93736B634D</vt:lpwstr>
  </property>
</Properties>
</file>